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8"/>
  </p:notesMasterIdLst>
  <p:handoutMasterIdLst>
    <p:handoutMasterId r:id="rId19"/>
  </p:handoutMasterIdLst>
  <p:sldIdLst>
    <p:sldId id="410" r:id="rId5"/>
    <p:sldId id="411" r:id="rId6"/>
    <p:sldId id="383" r:id="rId7"/>
    <p:sldId id="414" r:id="rId8"/>
    <p:sldId id="415" r:id="rId9"/>
    <p:sldId id="416" r:id="rId10"/>
    <p:sldId id="391" r:id="rId11"/>
    <p:sldId id="417" r:id="rId12"/>
    <p:sldId id="418" r:id="rId13"/>
    <p:sldId id="420" r:id="rId14"/>
    <p:sldId id="404" r:id="rId15"/>
    <p:sldId id="413" r:id="rId16"/>
    <p:sldId id="421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B0C7E5F-93AA-43C4-B358-0E4F645D040C}">
          <p14:sldIdLst>
            <p14:sldId id="410"/>
            <p14:sldId id="411"/>
            <p14:sldId id="383"/>
            <p14:sldId id="414"/>
            <p14:sldId id="415"/>
            <p14:sldId id="416"/>
            <p14:sldId id="391"/>
            <p14:sldId id="417"/>
            <p14:sldId id="418"/>
          </p14:sldIdLst>
        </p14:section>
        <p14:section name="Раздел без заголовка" id="{9E23CA5B-9BD4-4651-A1E8-087E7CC53954}">
          <p14:sldIdLst>
            <p14:sldId id="420"/>
            <p14:sldId id="404"/>
            <p14:sldId id="413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27" autoAdjust="0"/>
  </p:normalViewPr>
  <p:slideViewPr>
    <p:cSldViewPr snapToGrid="0">
      <p:cViewPr varScale="1">
        <p:scale>
          <a:sx n="111" d="100"/>
          <a:sy n="111" d="100"/>
        </p:scale>
        <p:origin x="48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970790C-0A43-43D0-B2CF-7CFEAEF3174C}" type="datetime1">
              <a:rPr lang="ru-RU" smtClean="0"/>
              <a:t>22.03.2024</a:t>
            </a:fld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2C230DF-5933-439D-898F-38E9AC9BA68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8" name="Верхний колонтитул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81CF219-5CA9-4DD1-8040-7BA03D0E024E}" type="datetime1">
              <a:rPr lang="ru-RU" smtClean="0"/>
              <a:pPr/>
              <a:t>22.03.2024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A89C7E07-3C67-C64C-8DA0-0404F63039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67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34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58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06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98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67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392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39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Полилиния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7" name="Полилиния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457200" indent="0">
              <a:spcBef>
                <a:spcPts val="1800"/>
              </a:spcBef>
              <a:buNone/>
              <a:defRPr lang="ru-RU" sz="2000"/>
            </a:lvl2pPr>
            <a:lvl3pPr marL="914400" indent="0">
              <a:spcBef>
                <a:spcPts val="1800"/>
              </a:spcBef>
              <a:buNone/>
              <a:defRPr lang="ru-RU" sz="2000"/>
            </a:lvl3pPr>
            <a:lvl4pPr marL="1371600" indent="0">
              <a:spcBef>
                <a:spcPts val="1800"/>
              </a:spcBef>
              <a:buNone/>
              <a:defRPr lang="ru-RU" sz="2000"/>
            </a:lvl4pPr>
            <a:lvl5pPr marL="1828800" indent="0">
              <a:spcBef>
                <a:spcPts val="1800"/>
              </a:spcBef>
              <a:buNone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>
              <a:spcBef>
                <a:spcPts val="18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9" name="Местозаполнитель таблицы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ru-RU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Автофигура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 spc="50" baseline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ru-RU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3" name="Номер слайда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2" name="Дата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ru-RU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Полилиния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9436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Автофигура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8" name="Полилиния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9" name="Полилиния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ru-RU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ru-RU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ru-RU" sz="2000"/>
            </a:lvl3pPr>
            <a:lvl4pPr marL="1371600" indent="0">
              <a:spcBef>
                <a:spcPts val="1800"/>
              </a:spcBef>
              <a:buFont typeface="+mj-lt"/>
              <a:buNone/>
              <a:defRPr lang="ru-RU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endParaRPr lang="ru-RU" dirty="0"/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рисун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32" name="Номер слайда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ru-RU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ru-RU">
          <a:solidFill>
            <a:schemeClr val="tx2"/>
          </a:solidFill>
        </a:defRPr>
      </a:lvl2pPr>
      <a:lvl3pPr eaLnBrk="1" hangingPunct="1">
        <a:defRPr lang="ru-RU">
          <a:solidFill>
            <a:schemeClr val="tx2"/>
          </a:solidFill>
        </a:defRPr>
      </a:lvl3pPr>
      <a:lvl4pPr eaLnBrk="1" hangingPunct="1">
        <a:defRPr lang="ru-RU">
          <a:solidFill>
            <a:schemeClr val="tx2"/>
          </a:solidFill>
        </a:defRPr>
      </a:lvl4pPr>
      <a:lvl5pPr eaLnBrk="1" hangingPunct="1">
        <a:defRPr lang="ru-RU">
          <a:solidFill>
            <a:schemeClr val="tx2"/>
          </a:solidFill>
        </a:defRPr>
      </a:lvl5pPr>
      <a:lvl6pPr eaLnBrk="1" hangingPunct="1">
        <a:defRPr lang="ru-RU">
          <a:solidFill>
            <a:schemeClr val="tx2"/>
          </a:solidFill>
        </a:defRPr>
      </a:lvl6pPr>
      <a:lvl7pPr eaLnBrk="1" hangingPunct="1">
        <a:defRPr lang="ru-RU">
          <a:solidFill>
            <a:schemeClr val="tx2"/>
          </a:solidFill>
        </a:defRPr>
      </a:lvl7pPr>
      <a:lvl8pPr eaLnBrk="1" hangingPunct="1">
        <a:defRPr lang="ru-RU">
          <a:solidFill>
            <a:schemeClr val="tx2"/>
          </a:solidFill>
        </a:defRPr>
      </a:lvl8pPr>
      <a:lvl9pPr eaLnBrk="1" hangingPunct="1">
        <a:defRPr lang="ru-RU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png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54" y="2590799"/>
            <a:ext cx="5486400" cy="1428472"/>
          </a:xfrm>
        </p:spPr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О</a:t>
            </a:r>
            <a:r>
              <a:rPr lang="ru-RU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нлайн обучение английск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ого</a:t>
            </a:r>
            <a:r>
              <a:rPr lang="en-US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 </a:t>
            </a:r>
            <a:r>
              <a:rPr lang="ru-RU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языка</a:t>
            </a:r>
            <a:r>
              <a:rPr lang="en-US" sz="2500" b="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 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"</a:t>
            </a:r>
            <a:r>
              <a:rPr lang="ru-RU" sz="2500" b="0" dirty="0" err="1">
                <a:latin typeface="Rostov" pitchFamily="2" charset="0"/>
                <a:cs typeface="Courier New" panose="02070309020205020404" pitchFamily="49" charset="0"/>
              </a:rPr>
              <a:t>Lingdisp</a:t>
            </a:r>
            <a:r>
              <a:rPr lang="ru-RU" sz="2500" b="0" dirty="0">
                <a:latin typeface="Rostov" pitchFamily="2" charset="0"/>
                <a:cs typeface="Courier New" panose="02070309020205020404" pitchFamily="49" charset="0"/>
              </a:rPr>
              <a:t>"</a:t>
            </a:r>
            <a:br>
              <a:rPr lang="ru-RU" sz="2500" dirty="0">
                <a:latin typeface="Rostov" pitchFamily="2" charset="0"/>
                <a:cs typeface="Courier New" panose="02070309020205020404" pitchFamily="49" charset="0"/>
              </a:rPr>
            </a:br>
            <a:endParaRPr lang="ru-RU" sz="2500" dirty="0">
              <a:latin typeface="Rostov" pitchFamily="2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0727D-CD73-A5BF-10D1-099F3E6D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6880"/>
            <a:ext cx="2736374" cy="2398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8E963-500C-634C-39E4-1E9856BD8F05}"/>
              </a:ext>
            </a:extLst>
          </p:cNvPr>
          <p:cNvSpPr txBox="1"/>
          <p:nvPr/>
        </p:nvSpPr>
        <p:spPr>
          <a:xfrm>
            <a:off x="1838474" y="614159"/>
            <a:ext cx="271351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 i="1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Авторы проекта:</a:t>
            </a:r>
          </a:p>
          <a:p>
            <a:pPr rtl="0"/>
            <a:endParaRPr lang="ru-RU" sz="2000" i="1" dirty="0">
              <a:solidFill>
                <a:schemeClr val="bg1"/>
              </a:solidFill>
              <a:latin typeface="Rostov" pitchFamily="2" charset="0"/>
              <a:cs typeface="Courier New" panose="02070309020205020404" pitchFamily="49" charset="0"/>
            </a:endParaRP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Максим Калач </a:t>
            </a: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Тимофей Щеголев  </a:t>
            </a:r>
          </a:p>
          <a:p>
            <a:pPr rtl="0"/>
            <a:r>
              <a:rPr lang="ru-RU" sz="2000" dirty="0">
                <a:solidFill>
                  <a:schemeClr val="bg1"/>
                </a:solidFill>
                <a:latin typeface="Rostov" pitchFamily="2" charset="0"/>
                <a:cs typeface="Courier New" panose="02070309020205020404" pitchFamily="49" charset="0"/>
              </a:rPr>
              <a:t>Иван Путилин  </a:t>
            </a:r>
          </a:p>
          <a:p>
            <a:pPr rtl="0"/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Доход от проекта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3A5D21B-EF04-4D80-8167-9440F7A6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7" y="2119340"/>
            <a:ext cx="89563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67BF65-FE76-467D-A37C-52FCEE5BC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8" y="2349052"/>
            <a:ext cx="4656665" cy="34924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82FBC-ED87-43B1-927E-B16608929E99}"/>
              </a:ext>
            </a:extLst>
          </p:cNvPr>
          <p:cNvSpPr txBox="1"/>
          <p:nvPr/>
        </p:nvSpPr>
        <p:spPr>
          <a:xfrm>
            <a:off x="484177" y="2459504"/>
            <a:ext cx="6434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Доход с подписок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Реклама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Продажа отдельных курсов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A1E60C52-78E2-45C2-8DD4-79710E950A5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10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289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План развития 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DB4064-7B0E-4225-8483-49A975E5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11</a:t>
            </a:fld>
            <a:endParaRPr lang="ru-RU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B3935-3907-40FC-933F-028A43AB217D}"/>
              </a:ext>
            </a:extLst>
          </p:cNvPr>
          <p:cNvSpPr txBox="1"/>
          <p:nvPr/>
        </p:nvSpPr>
        <p:spPr>
          <a:xfrm>
            <a:off x="484177" y="2459504"/>
            <a:ext cx="6434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Краткосрочный период: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Разработка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MVP (Minimum Variable Product)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Привлечение пользователей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Сбор обратной связи и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A5EC2-6DF9-4D5B-B1BB-82C46B94AAA5}"/>
              </a:ext>
            </a:extLst>
          </p:cNvPr>
          <p:cNvSpPr txBox="1"/>
          <p:nvPr/>
        </p:nvSpPr>
        <p:spPr>
          <a:xfrm>
            <a:off x="6096000" y="2456870"/>
            <a:ext cx="6434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Долгосрочный период: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Масштабирование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Внедрение новых технологий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Развитие сообщества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AFFFF-B5D1-76B5-54C6-1C734112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команде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C6CD1-718F-494F-9139-B6419DCE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12</a:t>
            </a:fld>
            <a:endParaRPr lang="ru-RU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5F8F2-7A5B-4729-BDD9-E85702E921E1}"/>
              </a:ext>
            </a:extLst>
          </p:cNvPr>
          <p:cNvSpPr txBox="1"/>
          <p:nvPr/>
        </p:nvSpPr>
        <p:spPr>
          <a:xfrm>
            <a:off x="2878896" y="2528978"/>
            <a:ext cx="6434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Щеголев Тимофей – </a:t>
            </a:r>
            <a:r>
              <a:rPr lang="en-US" sz="2400" dirty="0" err="1">
                <a:solidFill>
                  <a:schemeClr val="accent3"/>
                </a:solidFill>
                <a:latin typeface="Rostov" pitchFamily="2" charset="0"/>
              </a:rPr>
              <a:t>TeamLead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, Business &amp; </a:t>
            </a:r>
            <a:r>
              <a:rPr lang="en-US" sz="2400" dirty="0" err="1">
                <a:solidFill>
                  <a:schemeClr val="accent3"/>
                </a:solidFill>
                <a:latin typeface="Rostov" pitchFamily="2" charset="0"/>
              </a:rPr>
              <a:t>Systeam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 Analyst, QA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Путилин Иван – 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DB Developer, BA &amp; Tech Writer, Backend-Developer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Калач Максим – </a:t>
            </a:r>
            <a:r>
              <a:rPr lang="en-US" sz="2400" dirty="0">
                <a:solidFill>
                  <a:schemeClr val="accent3"/>
                </a:solidFill>
                <a:latin typeface="Rostov" pitchFamily="2" charset="0"/>
              </a:rPr>
              <a:t>Frontend-Developer, Designer</a:t>
            </a:r>
            <a:endParaRPr lang="ru-RU" sz="2400" dirty="0">
              <a:solidFill>
                <a:schemeClr val="accent3"/>
              </a:solidFill>
              <a:latin typeface="Rostov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8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30727D-CD73-A5BF-10D1-099F3E6D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48509"/>
            <a:ext cx="2736374" cy="239881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B1D6B9-FFBB-426C-A6FB-56F282DA0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6369" y="396815"/>
            <a:ext cx="9006296" cy="3291840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66886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 rtlCol="0"/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удобной среды для обучения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гибкой и отзывчивой системы поддержки</a:t>
            </a:r>
            <a:endParaRPr lang="en-US" dirty="0">
              <a:solidFill>
                <a:schemeClr val="tx2">
                  <a:lumMod val="75000"/>
                </a:schemeClr>
              </a:solidFill>
              <a:latin typeface="Rostov" pitchFamily="2" charset="0"/>
              <a:cs typeface="Courier New" panose="02070309020205020404" pitchFamily="49" charset="0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  <a:cs typeface="Courier New" panose="02070309020205020404" pitchFamily="49" charset="0"/>
              </a:rPr>
              <a:t>Создание качественной и комфортной ценовой политики проекта</a:t>
            </a:r>
          </a:p>
        </p:txBody>
      </p:sp>
      <p:pic>
        <p:nvPicPr>
          <p:cNvPr id="1026" name="Picture 2" descr="https://xn---33-9cdulgg0aog6b.xn--p1ai/upload/iblock/410/onlayn-obrazovanie-berut-na-byudzhet-tsifrovye-servisy-predlozhili-podderzhat-subsidiyami.jpg">
            <a:extLst>
              <a:ext uri="{FF2B5EF4-FFF2-40B4-BE49-F238E27FC236}">
                <a16:creationId xmlns:a16="http://schemas.microsoft.com/office/drawing/2014/main" id="{CEBF1E1F-255A-419A-A07D-0F744FD91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67" y="1397208"/>
            <a:ext cx="6098199" cy="40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0419BE-BF58-4488-BA5C-9B1E1365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2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45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Целевая аудитория</a:t>
            </a:r>
            <a:r>
              <a:rPr lang="en-US" b="0" dirty="0">
                <a:latin typeface="Rostov" pitchFamily="2" charset="0"/>
                <a:cs typeface="Courier New" panose="02070309020205020404" pitchFamily="49" charset="0"/>
              </a:rPr>
              <a:t>:</a:t>
            </a:r>
            <a:endParaRPr lang="ru-RU" b="0" dirty="0">
              <a:latin typeface="Rostov" pitchFamily="2" charset="0"/>
              <a:cs typeface="Courier New" panose="02070309020205020404" pitchFamily="49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ru-RU"/>
            </a:defPPr>
          </a:lstStyle>
          <a:p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Дети и подростки</a:t>
            </a:r>
          </a:p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Школьники и студенты</a:t>
            </a:r>
          </a:p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Профессионалы и бизнесмены</a:t>
            </a:r>
          </a:p>
        </p:txBody>
      </p:sp>
      <p:pic>
        <p:nvPicPr>
          <p:cNvPr id="2050" name="Picture 2" descr="https://neuromarketing23.ru/wp-content/uploads/2022/08/Kak-opredelit-celevuju-auditoriju-sajta.png">
            <a:extLst>
              <a:ext uri="{FF2B5EF4-FFF2-40B4-BE49-F238E27FC236}">
                <a16:creationId xmlns:a16="http://schemas.microsoft.com/office/drawing/2014/main" id="{5086D236-42DE-4E0A-B450-FFE53268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6118"/>
            <a:ext cx="5696849" cy="3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920CC3-AA7C-480C-AF9F-FC454278637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3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93" y="2035780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удобной среды для обучения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1. </a:t>
            </a:r>
            <a:r>
              <a:rPr lang="ru-RU" b="0" dirty="0">
                <a:latin typeface="Rostov" pitchFamily="2" charset="0"/>
              </a:rPr>
              <a:t>Создание интуитивно понятного интерфейса.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2. </a:t>
            </a:r>
            <a:r>
              <a:rPr lang="ru-RU" b="0" dirty="0">
                <a:latin typeface="Rostov" pitchFamily="2" charset="0"/>
              </a:rPr>
              <a:t>Система должна выявлять уровень знаний пользователя</a:t>
            </a:r>
            <a:r>
              <a:rPr lang="ru-RU" b="0" dirty="0"/>
              <a:t>.</a:t>
            </a:r>
          </a:p>
        </p:txBody>
      </p:sp>
      <p:pic>
        <p:nvPicPr>
          <p:cNvPr id="3076" name="Picture 4" descr="https://blog.ukrnames.com/wp-content/uploads/2019/10/14253_1.png">
            <a:extLst>
              <a:ext uri="{FF2B5EF4-FFF2-40B4-BE49-F238E27FC236}">
                <a16:creationId xmlns:a16="http://schemas.microsoft.com/office/drawing/2014/main" id="{BB7E80B3-0423-4822-8AF7-A52A0C5A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53" y="4098308"/>
            <a:ext cx="5124494" cy="26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C301F0-5690-4A34-8B92-A1A196D9F66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4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80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202519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pPr marL="342900" indent="-342900"/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гибкой и отзывчивой системы поддержки</a:t>
            </a:r>
            <a:endParaRPr lang="en-US" sz="2800" b="0" dirty="0">
              <a:latin typeface="Rostov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0" dirty="0">
                <a:latin typeface="Rostov" pitchFamily="2" charset="0"/>
                <a:cs typeface="Courier New" panose="02070309020205020404" pitchFamily="49" charset="0"/>
              </a:rPr>
              <a:t>	1. </a:t>
            </a:r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Автоматизация ответов на часто задаваемые вопросы.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  <a:cs typeface="Courier New" panose="02070309020205020404" pitchFamily="49" charset="0"/>
              </a:rPr>
              <a:t>	2. </a:t>
            </a:r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Обеспечить качественную поддержку для пользователя.</a:t>
            </a:r>
          </a:p>
        </p:txBody>
      </p:sp>
      <p:sp>
        <p:nvSpPr>
          <p:cNvPr id="5" name="AutoShape 4" descr="https://pm1.narvii.com/7962/224dce1bbc6303527ba27c64a0b656518be2e3bbr4-720-360_00.jpg">
            <a:extLst>
              <a:ext uri="{FF2B5EF4-FFF2-40B4-BE49-F238E27FC236}">
                <a16:creationId xmlns:a16="http://schemas.microsoft.com/office/drawing/2014/main" id="{D505A807-4A55-4E62-A10F-CCECAA51F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57840" y="4764498"/>
            <a:ext cx="198027" cy="19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6" name="Picture 6" descr="https://ru.socialbooster.me/images/contact.png">
            <a:extLst>
              <a:ext uri="{FF2B5EF4-FFF2-40B4-BE49-F238E27FC236}">
                <a16:creationId xmlns:a16="http://schemas.microsoft.com/office/drawing/2014/main" id="{AB8B7953-3B30-4CC8-A07C-0A6E8255A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390" y="4197007"/>
            <a:ext cx="3391219" cy="26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0A612A-B92F-413D-8EF5-81C4832194A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5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5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  <a:cs typeface="Courier New" panose="02070309020205020404" pitchFamily="49" charset="0"/>
              </a:rPr>
              <a:t>Решение проблем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1159" y="2098504"/>
            <a:ext cx="10336107" cy="2660992"/>
          </a:xfrm>
        </p:spPr>
        <p:txBody>
          <a:bodyPr tIns="457200" rtlCol="0"/>
          <a:lstStyle>
            <a:defPPr>
              <a:defRPr lang="ru-RU"/>
            </a:defPPr>
          </a:lstStyle>
          <a:p>
            <a:pPr marL="342900" indent="-342900"/>
            <a:r>
              <a:rPr lang="ru-RU" sz="2800" b="0" dirty="0">
                <a:latin typeface="Rostov" pitchFamily="2" charset="0"/>
                <a:cs typeface="Courier New" panose="02070309020205020404" pitchFamily="49" charset="0"/>
              </a:rPr>
              <a:t>Создание качественной и комфортной ценовой политики проекта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1. </a:t>
            </a:r>
            <a:r>
              <a:rPr lang="ru-RU" b="0" dirty="0">
                <a:latin typeface="Rostov" pitchFamily="2" charset="0"/>
              </a:rPr>
              <a:t>Гибкая система подписок. </a:t>
            </a:r>
          </a:p>
          <a:p>
            <a:pPr marL="0" indent="0">
              <a:buNone/>
            </a:pPr>
            <a:r>
              <a:rPr lang="en-US" b="0" dirty="0">
                <a:latin typeface="Rostov" pitchFamily="2" charset="0"/>
              </a:rPr>
              <a:t>	2. </a:t>
            </a:r>
            <a:r>
              <a:rPr lang="ru-RU" b="0" dirty="0">
                <a:latin typeface="Rostov" pitchFamily="2" charset="0"/>
              </a:rPr>
              <a:t>Специальные предложения и скидки.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B9954-CAD6-4457-B45B-52ED3AE08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78" y="4445082"/>
            <a:ext cx="3104444" cy="2328333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B1FDB3-D31C-4839-8B29-087A9CC14D2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6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6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Технологии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595866-1429-A9EB-662D-EF1D3BA48D62}"/>
              </a:ext>
            </a:extLst>
          </p:cNvPr>
          <p:cNvSpPr txBox="1"/>
          <p:nvPr/>
        </p:nvSpPr>
        <p:spPr>
          <a:xfrm>
            <a:off x="517820" y="2370557"/>
            <a:ext cx="6434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Программно-аппаратная часть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  <a:p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программирования –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Java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FrameWork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 – Android SDK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СУБД -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SQLite</a:t>
            </a:r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F5692-8DC7-4655-83AF-E7DB6089A23F}"/>
              </a:ext>
            </a:extLst>
          </p:cNvPr>
          <p:cNvSpPr txBox="1"/>
          <p:nvPr/>
        </p:nvSpPr>
        <p:spPr>
          <a:xfrm>
            <a:off x="6031230" y="2370557"/>
            <a:ext cx="6434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Программно-аппаратная часть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  <a:p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программирования –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JavaScript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FrameWork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 – React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стилей –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CSS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Язык разметки -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HTML</a:t>
            </a:r>
            <a:endParaRPr lang="ru-RU" sz="2400" dirty="0">
              <a:solidFill>
                <a:schemeClr val="tx2">
                  <a:lumMod val="75000"/>
                </a:schemeClr>
              </a:solidFill>
              <a:latin typeface="Rostov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0AB46E5-CB9D-45BC-BEDA-4A9F6AE8159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7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Демонстрация продукта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595866-1429-A9EB-662D-EF1D3BA48D62}"/>
              </a:ext>
            </a:extLst>
          </p:cNvPr>
          <p:cNvSpPr txBox="1"/>
          <p:nvPr/>
        </p:nvSpPr>
        <p:spPr>
          <a:xfrm>
            <a:off x="5224048" y="2379940"/>
            <a:ext cx="1743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Use Case’s: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F841BF-A65F-425A-AA1C-C5AD4192BF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7134" y="2530603"/>
            <a:ext cx="10750852" cy="5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75E2408-8293-4954-8C62-C252170915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500925"/>
              </p:ext>
            </p:extLst>
          </p:nvPr>
        </p:nvGraphicFramePr>
        <p:xfrm>
          <a:off x="484177" y="3080139"/>
          <a:ext cx="5232678" cy="3410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Картинка" r:id="rId4" imgW="0" imgH="0" progId="StaticMetafile">
                  <p:embed/>
                </p:oleObj>
              </mc:Choice>
              <mc:Fallback>
                <p:oleObj name="Картинка" r:id="rId4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77" y="3080139"/>
                        <a:ext cx="5232678" cy="341082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C933455-01D6-47AF-A53A-63FD73EE7C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173190"/>
              </p:ext>
            </p:extLst>
          </p:nvPr>
        </p:nvGraphicFramePr>
        <p:xfrm>
          <a:off x="6469442" y="2957868"/>
          <a:ext cx="4798923" cy="3533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Картинка" r:id="rId6" imgW="0" imgH="0" progId="StaticMetafile">
                  <p:embed/>
                </p:oleObj>
              </mc:Choice>
              <mc:Fallback>
                <p:oleObj name="Картинка" r:id="rId6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442" y="2957868"/>
                        <a:ext cx="4798923" cy="353309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52D42DA-DE8C-41F1-BFB7-C6BA48D65BE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8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776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0" dirty="0">
                <a:latin typeface="Rostov" pitchFamily="2" charset="0"/>
              </a:rPr>
              <a:t>Демонстрация продукта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595866-1429-A9EB-662D-EF1D3BA48D62}"/>
              </a:ext>
            </a:extLst>
          </p:cNvPr>
          <p:cNvSpPr txBox="1"/>
          <p:nvPr/>
        </p:nvSpPr>
        <p:spPr>
          <a:xfrm>
            <a:off x="4279957" y="2371085"/>
            <a:ext cx="363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Диаграммы состояний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Rostov" pitchFamily="2" charset="0"/>
              </a:rPr>
              <a:t>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F841BF-A65F-425A-AA1C-C5AD4192BF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7134" y="2530603"/>
            <a:ext cx="10750852" cy="5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64EC52-C3B5-4C18-8E6D-B565ACDD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147" y="1448231"/>
            <a:ext cx="101976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46EC51E-0D35-4EFD-A345-0946D6499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03" y="3332884"/>
            <a:ext cx="946793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889A154-C86C-44B0-96B8-6445D25233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9176324"/>
              </p:ext>
            </p:extLst>
          </p:nvPr>
        </p:nvGraphicFramePr>
        <p:xfrm>
          <a:off x="913124" y="3332883"/>
          <a:ext cx="4520046" cy="3288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Картинка" r:id="rId4" imgW="0" imgH="0" progId="StaticMetafile">
                  <p:embed/>
                </p:oleObj>
              </mc:Choice>
              <mc:Fallback>
                <p:oleObj name="Картинка" r:id="rId4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124" y="3332883"/>
                        <a:ext cx="4520046" cy="328804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23A5D21B-EF04-4D80-8167-9440F7A6A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5097" y="2119340"/>
            <a:ext cx="895634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A7D03BE-9361-44C9-8FB1-22C886F06A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916713"/>
              </p:ext>
            </p:extLst>
          </p:nvPr>
        </p:nvGraphicFramePr>
        <p:xfrm>
          <a:off x="6758832" y="3332883"/>
          <a:ext cx="3943653" cy="3132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Картинка" r:id="rId6" imgW="0" imgH="0" progId="StaticMetafile">
                  <p:embed/>
                </p:oleObj>
              </mc:Choice>
              <mc:Fallback>
                <p:oleObj name="Картинка" r:id="rId6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8832" y="3332883"/>
                        <a:ext cx="3943653" cy="313214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03C957A-DC26-4A12-AD80-8A634C7E0B7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mtClean="0"/>
              <a:pPr rtl="0"/>
              <a:t>9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3086414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6_TF78853419_Win32" id="{64F198E1-15ED-4C37-8B7E-9AFB96C99CBF}" vid="{515DDF0C-3F45-451B-B34F-9EB95F7A6FE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Ежегодная презентация (геометрические фигуры)</Template>
  <TotalTime>412</TotalTime>
  <Words>263</Words>
  <Application>Microsoft Office PowerPoint</Application>
  <PresentationFormat>Широкоэкранный</PresentationFormat>
  <Paragraphs>85</Paragraphs>
  <Slides>13</Slides>
  <Notes>12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Franklin Gothic Book</vt:lpstr>
      <vt:lpstr>Franklin Gothic Demi</vt:lpstr>
      <vt:lpstr>Rostov</vt:lpstr>
      <vt:lpstr>Пользовательская</vt:lpstr>
      <vt:lpstr>Картинка</vt:lpstr>
      <vt:lpstr>Онлайн обучение английского языка "Lingdisp" </vt:lpstr>
      <vt:lpstr>Проблемы</vt:lpstr>
      <vt:lpstr>Целевая аудитория:</vt:lpstr>
      <vt:lpstr>Решение проблем</vt:lpstr>
      <vt:lpstr>Решение проблем</vt:lpstr>
      <vt:lpstr>Решение проблем</vt:lpstr>
      <vt:lpstr>Технологии</vt:lpstr>
      <vt:lpstr>Демонстрация продукта</vt:lpstr>
      <vt:lpstr>Демонстрация продукта</vt:lpstr>
      <vt:lpstr>Доход от проекта</vt:lpstr>
      <vt:lpstr>План развития  </vt:lpstr>
      <vt:lpstr>Информация о команде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для онлайн обучения английским                       языком" Lingdisp "</dc:title>
  <dc:creator>максим калач</dc:creator>
  <cp:lastModifiedBy>Щеголев Тимофей Михайлович</cp:lastModifiedBy>
  <cp:revision>19</cp:revision>
  <dcterms:created xsi:type="dcterms:W3CDTF">2024-03-18T14:14:48Z</dcterms:created>
  <dcterms:modified xsi:type="dcterms:W3CDTF">2024-03-22T16:11:33Z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